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70" r:id="rId14"/>
    <p:sldId id="271" r:id="rId15"/>
    <p:sldId id="272" r:id="rId16"/>
    <p:sldId id="275" r:id="rId17"/>
    <p:sldId id="276" r:id="rId18"/>
    <p:sldId id="279" r:id="rId19"/>
    <p:sldId id="266" r:id="rId20"/>
    <p:sldId id="274" r:id="rId21"/>
    <p:sldId id="269" r:id="rId22"/>
    <p:sldId id="278" r:id="rId23"/>
    <p:sldId id="277" r:id="rId24"/>
    <p:sldId id="273" r:id="rId25"/>
    <p:sldId id="258" r:id="rId26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94B"/>
    <a:srgbClr val="3901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7" autoAdjust="0"/>
    <p:restoredTop sz="94660"/>
  </p:normalViewPr>
  <p:slideViewPr>
    <p:cSldViewPr snapToGrid="0">
      <p:cViewPr varScale="1">
        <p:scale>
          <a:sx n="85" d="100"/>
          <a:sy n="85" d="100"/>
        </p:scale>
        <p:origin x="883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7F550-901A-4F5D-9AD2-4553B4A4B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69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EA90F8-F2ED-47B4-9071-5FA0FFE85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72868-2A0F-45B6-9739-E151432D7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1AF8-788D-4DB4-8B85-B58788663CBE}" type="datetimeFigureOut">
              <a:rPr lang="en-AU" smtClean="0"/>
              <a:pPr/>
              <a:t>30/03/2022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FA3A-0453-4F27-9ADA-494B09C9A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E52A7-8348-461E-8353-94333F75D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2783-EA06-4400-9A63-01C5A0BF959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52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4CC7E-4C9C-4BEA-85D6-37EBB2C0D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311F1C-E527-4B09-8171-324BA2EE5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8CAC9-E9B8-4071-A161-CB8E2A1C4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1AF8-788D-4DB4-8B85-B58788663CBE}" type="datetimeFigureOut">
              <a:rPr lang="en-AU" smtClean="0"/>
              <a:pPr/>
              <a:t>30/03/2022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E8601-B7C8-4442-8CA2-D315AB3D3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38C56-8321-44F6-8A24-B065A4234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2783-EA06-4400-9A63-01C5A0BF959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581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232A13-1DEC-45A3-A7C9-4C1E06CDF0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55D43-6426-497F-85E9-D74F6DDBD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00F7E-1CC6-4760-B9D8-348C21E45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1AF8-788D-4DB4-8B85-B58788663CBE}" type="datetimeFigureOut">
              <a:rPr lang="en-AU" smtClean="0"/>
              <a:pPr/>
              <a:t>30/03/2022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6B87E-3D26-4EDC-9FC5-B685538FD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2B2EB-73EA-47C9-9ABA-03381235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2783-EA06-4400-9A63-01C5A0BF959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475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5807F-D605-4FE9-AB4B-36BCA35A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4840F-DFFC-432C-8AE9-3D4621E7E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7BE11-EAEE-445E-8D55-5D38977DE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1AF8-788D-4DB4-8B85-B58788663CBE}" type="datetimeFigureOut">
              <a:rPr lang="en-AU" smtClean="0"/>
              <a:pPr/>
              <a:t>30/03/2022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98C84-E8C4-4B67-BB23-161E4241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F7B9E-6A07-4EA5-9EB4-15CB91E89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2783-EA06-4400-9A63-01C5A0BF959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810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F43D8-5C7D-4AD0-A2A3-E9567A7A0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EB848-C640-4DD7-B32C-46521FA16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AA1C7-418F-47A3-8DE6-A4729C097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1AF8-788D-4DB4-8B85-B58788663CBE}" type="datetimeFigureOut">
              <a:rPr lang="en-AU" smtClean="0"/>
              <a:pPr/>
              <a:t>30/03/2022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CFBC9-8493-4494-9ACA-9A3BF6AB8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FEF85-67AE-4D1A-B1BF-10E81AF60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2783-EA06-4400-9A63-01C5A0BF959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495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A58D7-F156-4EC2-9502-4A4F1BF62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A5559-918C-4B61-8705-C3D63D18D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71CCF-D67D-438D-AD27-7E9E69291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2F754-5AFB-41A5-AAFB-61AC23C04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1AF8-788D-4DB4-8B85-B58788663CBE}" type="datetimeFigureOut">
              <a:rPr lang="en-AU" smtClean="0"/>
              <a:pPr/>
              <a:t>30/03/2022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DE845-9408-4B7D-A1F2-D237D58A4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5DDE8-880D-4F03-936A-925A7335F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2783-EA06-4400-9A63-01C5A0BF959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914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40CB6-3A56-4E1A-BEC4-793FC9C8E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922F4-4AE5-4B16-905C-F8FCD4B45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ED9D67-5188-40B7-97F0-2D7CC8F2C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3955F-A387-4109-9723-BB2096AFB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0C5AB2-47A3-4210-9904-B2925CD28F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5E16E2-6B05-4347-B1D4-ADE14C80E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1AF8-788D-4DB4-8B85-B58788663CBE}" type="datetimeFigureOut">
              <a:rPr lang="en-AU" smtClean="0"/>
              <a:pPr/>
              <a:t>30/03/2022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F9322B-ACF5-4EC1-8EF1-521619C16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CF25B6-2338-456A-8AA7-3CB32BE1E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2783-EA06-4400-9A63-01C5A0BF959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493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7B5FE-DEE5-457A-BD26-F3EA429AC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9C2E6F-EA3A-48F2-99F4-0277D2A6D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1AF8-788D-4DB4-8B85-B58788663CBE}" type="datetimeFigureOut">
              <a:rPr lang="en-AU" smtClean="0"/>
              <a:pPr/>
              <a:t>30/03/2022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8F5632-A28B-402C-8654-B33937049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4248F2-6CA2-405B-95D3-E0BE0C9DD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2783-EA06-4400-9A63-01C5A0BF959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7242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FE2B61-14D9-465F-848D-1CC40B2A2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1AF8-788D-4DB4-8B85-B58788663CBE}" type="datetimeFigureOut">
              <a:rPr lang="en-AU" smtClean="0"/>
              <a:pPr/>
              <a:t>30/03/2022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97777F-013F-44C4-8927-10255F5FB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6E8ED-F87C-4718-AE37-C35000F24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2783-EA06-4400-9A63-01C5A0BF959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9606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2C472-C6BF-4579-8E6F-E7D56DA22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77973-9B88-4451-A362-D80BFC7C3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72D35C-1844-467C-9F44-DEB0080D0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808F3-4E17-4641-971A-3008AFC7B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1AF8-788D-4DB4-8B85-B58788663CBE}" type="datetimeFigureOut">
              <a:rPr lang="en-AU" smtClean="0"/>
              <a:pPr/>
              <a:t>30/03/2022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CC46B-72FB-4793-AA4B-0EBF37C3E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A138ED-DE21-4C61-815E-528699C1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2783-EA06-4400-9A63-01C5A0BF959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55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C8138-C395-4A86-A627-3D0693DF7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D3F9C2-8D97-4F45-A831-289749D732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247D37-6E4B-4CD5-847A-83F02A32A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04DB7-10C1-43EF-A93D-48E6A1C10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1AF8-788D-4DB4-8B85-B58788663CBE}" type="datetimeFigureOut">
              <a:rPr lang="en-AU" smtClean="0"/>
              <a:pPr/>
              <a:t>30/03/2022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11DB5-4C64-4A16-B976-054B5CA32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E428F-0696-4EC5-842A-869CCF1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2783-EA06-4400-9A63-01C5A0BF959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079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B947C6-E71A-468B-A104-B1E4D9A5B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B5984-5163-48A2-881C-F5E6047C2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3B3E4-7C14-4CDE-A629-5B5D15A618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11AF8-788D-4DB4-8B85-B58788663CBE}" type="datetimeFigureOut">
              <a:rPr lang="en-AU" smtClean="0"/>
              <a:pPr/>
              <a:t>30/03/2022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41004-0859-4510-AB9A-D9AAF44672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ED1B9-1CC3-427F-A042-16B20A941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C2783-EA06-4400-9A63-01C5A0BF959C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D59850-5526-4545-A5BD-3AF4D9BB7CCE}"/>
              </a:ext>
            </a:extLst>
          </p:cNvPr>
          <p:cNvGrpSpPr/>
          <p:nvPr userDrawn="1"/>
        </p:nvGrpSpPr>
        <p:grpSpPr>
          <a:xfrm>
            <a:off x="-8389" y="-8708"/>
            <a:ext cx="12208778" cy="7185490"/>
            <a:chOff x="-8389" y="-8708"/>
            <a:chExt cx="12208778" cy="718549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0FD93C7-E2DA-4911-A327-FE8055A5F811}"/>
                </a:ext>
              </a:extLst>
            </p:cNvPr>
            <p:cNvSpPr/>
            <p:nvPr/>
          </p:nvSpPr>
          <p:spPr>
            <a:xfrm>
              <a:off x="-8389" y="6379114"/>
              <a:ext cx="12192000" cy="79766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2064AF-EE8C-4CBD-AB90-DBE90561E558}"/>
                </a:ext>
              </a:extLst>
            </p:cNvPr>
            <p:cNvSpPr/>
            <p:nvPr/>
          </p:nvSpPr>
          <p:spPr>
            <a:xfrm>
              <a:off x="8389" y="6224631"/>
              <a:ext cx="12192000" cy="160396"/>
            </a:xfrm>
            <a:prstGeom prst="rect">
              <a:avLst/>
            </a:prstGeom>
            <a:solidFill>
              <a:srgbClr val="F3B94B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3E5FAB-8A24-4001-8DE3-BFF1149A95F8}"/>
                </a:ext>
              </a:extLst>
            </p:cNvPr>
            <p:cNvGrpSpPr/>
            <p:nvPr/>
          </p:nvGrpSpPr>
          <p:grpSpPr>
            <a:xfrm>
              <a:off x="-8389" y="-8708"/>
              <a:ext cx="12208778" cy="1882636"/>
              <a:chOff x="-8389" y="-8708"/>
              <a:chExt cx="12208778" cy="188263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4CC2935-D38B-4DD7-94FE-7839BB2C4309}"/>
                  </a:ext>
                </a:extLst>
              </p:cNvPr>
              <p:cNvSpPr/>
              <p:nvPr/>
            </p:nvSpPr>
            <p:spPr>
              <a:xfrm>
                <a:off x="0" y="797668"/>
                <a:ext cx="12192000" cy="324695"/>
              </a:xfrm>
              <a:prstGeom prst="rect">
                <a:avLst/>
              </a:prstGeom>
              <a:solidFill>
                <a:srgbClr val="F3B94B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3893A6D-7AB9-46F1-9771-02DEEB037B1E}"/>
                  </a:ext>
                </a:extLst>
              </p:cNvPr>
              <p:cNvSpPr/>
              <p:nvPr/>
            </p:nvSpPr>
            <p:spPr>
              <a:xfrm>
                <a:off x="8389" y="0"/>
                <a:ext cx="12192000" cy="79766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0DCB55A5-5DDF-4F33-9455-E6D044526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389" y="-8708"/>
                <a:ext cx="2021747" cy="188263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6420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6.jpeg"/><Relationship Id="rId7" Type="http://schemas.openxmlformats.org/officeDocument/2006/relationships/image" Target="../media/image3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CC609DD-16C6-4E2A-8887-6F21004AF022}"/>
              </a:ext>
            </a:extLst>
          </p:cNvPr>
          <p:cNvGrpSpPr/>
          <p:nvPr/>
        </p:nvGrpSpPr>
        <p:grpSpPr>
          <a:xfrm>
            <a:off x="-8389" y="-8708"/>
            <a:ext cx="12208778" cy="7185490"/>
            <a:chOff x="-8389" y="-8708"/>
            <a:chExt cx="12208778" cy="718549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67A2EB1-2EC1-40BD-BFBE-3972B45DA837}"/>
                </a:ext>
              </a:extLst>
            </p:cNvPr>
            <p:cNvSpPr/>
            <p:nvPr/>
          </p:nvSpPr>
          <p:spPr>
            <a:xfrm>
              <a:off x="-8389" y="6379114"/>
              <a:ext cx="12192000" cy="79766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44013D1-61F9-4428-84B2-1A6F7227D916}"/>
                </a:ext>
              </a:extLst>
            </p:cNvPr>
            <p:cNvSpPr/>
            <p:nvPr/>
          </p:nvSpPr>
          <p:spPr>
            <a:xfrm>
              <a:off x="8389" y="6224631"/>
              <a:ext cx="12192000" cy="160396"/>
            </a:xfrm>
            <a:prstGeom prst="rect">
              <a:avLst/>
            </a:prstGeom>
            <a:solidFill>
              <a:srgbClr val="F3B94B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4D7F389-4390-417D-9754-33BD39E02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389" y="-8708"/>
              <a:ext cx="2021747" cy="1882636"/>
            </a:xfrm>
            <a:prstGeom prst="rect">
              <a:avLst/>
            </a:prstGeom>
          </p:spPr>
        </p:pic>
      </p:grp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15611" y="884307"/>
            <a:ext cx="9144000" cy="1432173"/>
          </a:xfrm>
        </p:spPr>
        <p:txBody>
          <a:bodyPr>
            <a:normAutofit/>
          </a:bodyPr>
          <a:lstStyle/>
          <a:p>
            <a:r>
              <a:rPr lang="en-AU" sz="6600" b="1" dirty="0"/>
              <a:t>Hot Topic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2332383" y="3869493"/>
            <a:ext cx="5835823" cy="2151132"/>
          </a:xfrm>
        </p:spPr>
        <p:txBody>
          <a:bodyPr>
            <a:normAutofit fontScale="25000" lnSpcReduction="20000"/>
          </a:bodyPr>
          <a:lstStyle/>
          <a:p>
            <a:pPr algn="l"/>
            <a:endParaRPr lang="en-AU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AU" sz="9600" dirty="0"/>
              <a:t>           Hosts:  </a:t>
            </a:r>
          </a:p>
          <a:p>
            <a:pPr algn="l"/>
            <a:r>
              <a:rPr lang="en-AU" sz="9600" dirty="0"/>
              <a:t>	Rowena Whittle 	</a:t>
            </a:r>
          </a:p>
          <a:p>
            <a:pPr algn="l"/>
            <a:r>
              <a:rPr lang="en-AU" sz="9600" dirty="0"/>
              <a:t>	</a:t>
            </a:r>
            <a:r>
              <a:rPr lang="en-AU" sz="9600" i="1" dirty="0"/>
              <a:t>(National Scoring Committee-staff)</a:t>
            </a:r>
          </a:p>
          <a:p>
            <a:pPr algn="l"/>
            <a:endParaRPr lang="en-AU" sz="4200" dirty="0"/>
          </a:p>
          <a:p>
            <a:pPr algn="l"/>
            <a:r>
              <a:rPr lang="en-AU" sz="9600" dirty="0"/>
              <a:t>	Leigh Evans	</a:t>
            </a:r>
          </a:p>
          <a:p>
            <a:pPr algn="l"/>
            <a:r>
              <a:rPr lang="en-AU" sz="9600" dirty="0"/>
              <a:t>	</a:t>
            </a:r>
            <a:r>
              <a:rPr lang="en-AU" sz="9600" i="1" dirty="0"/>
              <a:t>(National Umpiring Committee)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E76772CB-B6B6-4640-9AA1-A7D1FB1A32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6"/>
          <a:stretch/>
        </p:blipFill>
        <p:spPr>
          <a:xfrm>
            <a:off x="10489848" y="4696956"/>
            <a:ext cx="1470865" cy="12225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329" y="-443365"/>
            <a:ext cx="2703444" cy="3880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56" y="2343883"/>
            <a:ext cx="1715431" cy="17154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0F7CA6-6B75-4F18-8B18-B2821C6245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6"/>
          <a:stretch/>
        </p:blipFill>
        <p:spPr>
          <a:xfrm>
            <a:off x="7855011" y="5135887"/>
            <a:ext cx="1063457" cy="986741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1723EDE6-7B44-4B32-86F2-DC587DC74F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8"/>
          <a:stretch/>
        </p:blipFill>
        <p:spPr bwMode="auto">
          <a:xfrm>
            <a:off x="7855012" y="3913211"/>
            <a:ext cx="1063457" cy="107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77B12E-9DB5-1F4D-9916-BC6F9B3C71E4}"/>
              </a:ext>
            </a:extLst>
          </p:cNvPr>
          <p:cNvSpPr txBox="1"/>
          <p:nvPr/>
        </p:nvSpPr>
        <p:spPr>
          <a:xfrm>
            <a:off x="2372139" y="2523443"/>
            <a:ext cx="7627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/>
              <a:t>Scoring and Rules of Softball</a:t>
            </a:r>
            <a:r>
              <a:rPr lang="en-AU" sz="4000" dirty="0"/>
              <a:t>    </a:t>
            </a:r>
            <a:r>
              <a:rPr lang="en-AU" sz="3200" i="1" dirty="0"/>
              <a:t>Umpiring and Scoring Perspectives</a:t>
            </a:r>
          </a:p>
        </p:txBody>
      </p:sp>
    </p:spTree>
    <p:extLst>
      <p:ext uri="{BB962C8B-B14F-4D97-AF65-F5344CB8AC3E}">
        <p14:creationId xmlns:p14="http://schemas.microsoft.com/office/powerpoint/2010/main" val="3535763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93844" y="139839"/>
            <a:ext cx="8886776" cy="9600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Appeals – getting the timing correct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390574" y="5734352"/>
            <a:ext cx="20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Scoring Level 2 10.1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39354" y="296719"/>
            <a:ext cx="1109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OPR:5.4.1</a:t>
            </a:r>
          </a:p>
          <a:p>
            <a:r>
              <a:rPr lang="en-AU" dirty="0">
                <a:solidFill>
                  <a:schemeClr val="bg1"/>
                </a:solidFill>
              </a:rPr>
              <a:t>         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13" y="2208293"/>
            <a:ext cx="1066949" cy="261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184" y="1479448"/>
            <a:ext cx="2460970" cy="406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09530" y="1217838"/>
            <a:ext cx="4571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/>
              <a:t>Example: Batting Out of Order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09530" y="2023627"/>
            <a:ext cx="5835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1. If the appeal is made when the incorrect batter is at bat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2343" y="3160384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2. If the appeal is made after the incorrect batter completes their turn at bat and before a pitch (legal or illegal) is thrown to the next batter.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9530" y="5131854"/>
            <a:ext cx="5742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3. If the appeal is made after the first pitch (legal or illegal) to the next batter</a:t>
            </a:r>
            <a:r>
              <a:rPr lang="en-A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9127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4697" y="1418818"/>
            <a:ext cx="9511748" cy="2743201"/>
          </a:xfrm>
        </p:spPr>
        <p:txBody>
          <a:bodyPr>
            <a:normAutofit lnSpcReduction="10000"/>
          </a:bodyPr>
          <a:lstStyle/>
          <a:p>
            <a:r>
              <a:rPr lang="en-AU" dirty="0"/>
              <a:t>Batting  (other than Batting Out of Order) – </a:t>
            </a:r>
            <a:r>
              <a:rPr lang="en-AU" i="1" dirty="0"/>
              <a:t>the illegal substitute is batting</a:t>
            </a:r>
          </a:p>
          <a:p>
            <a:endParaRPr lang="en-AU" dirty="0"/>
          </a:p>
          <a:p>
            <a:r>
              <a:rPr lang="en-AU" dirty="0"/>
              <a:t>Base Running- </a:t>
            </a:r>
            <a:r>
              <a:rPr lang="en-AU" i="1" dirty="0"/>
              <a:t>the illegal substitute is on base</a:t>
            </a:r>
          </a:p>
          <a:p>
            <a:endParaRPr lang="en-AU" dirty="0"/>
          </a:p>
          <a:p>
            <a:r>
              <a:rPr lang="en-AU" dirty="0"/>
              <a:t>Fielding- </a:t>
            </a:r>
            <a:r>
              <a:rPr lang="en-AU" i="1" dirty="0"/>
              <a:t>the illegal substitute is fielding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67339" y="139838"/>
            <a:ext cx="10124661" cy="867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Appeals –illegal substitute: </a:t>
            </a:r>
            <a:r>
              <a:rPr lang="en-US" sz="4000" dirty="0">
                <a:solidFill>
                  <a:schemeClr val="bg1"/>
                </a:solidFill>
              </a:rPr>
              <a:t>when to appeal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0" b="6615"/>
          <a:stretch/>
        </p:blipFill>
        <p:spPr bwMode="auto">
          <a:xfrm>
            <a:off x="199197" y="4015409"/>
            <a:ext cx="1563342" cy="209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833136" y="772487"/>
            <a:ext cx="1226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OPR:3.1.10</a:t>
            </a:r>
          </a:p>
          <a:p>
            <a:r>
              <a:rPr lang="en-AU" dirty="0">
                <a:solidFill>
                  <a:schemeClr val="bg1"/>
                </a:solidFill>
              </a:rPr>
              <a:t>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34750" y="5942087"/>
            <a:ext cx="2045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Scoring Level 3-  5.1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903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3626" y="2448240"/>
            <a:ext cx="9511748" cy="3347876"/>
          </a:xfrm>
        </p:spPr>
        <p:txBody>
          <a:bodyPr/>
          <a:lstStyle/>
          <a:p>
            <a:r>
              <a:rPr lang="en-AU" dirty="0"/>
              <a:t>Batting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AND …..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Returns to the game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67339" y="139838"/>
            <a:ext cx="10124661" cy="867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Appeals – illegal re-entry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80620" y="288809"/>
            <a:ext cx="1109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OPR:3.1.9</a:t>
            </a:r>
          </a:p>
          <a:p>
            <a:r>
              <a:rPr lang="en-AU" dirty="0">
                <a:solidFill>
                  <a:schemeClr val="bg1"/>
                </a:solidFill>
              </a:rPr>
              <a:t>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49352" y="1445342"/>
            <a:ext cx="8801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/>
              <a:t>Watch out for illegal re-entry relating to DP or FLEX players.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23DA0E-3AC9-E547-B8AF-2E0A5F9510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r="15794"/>
          <a:stretch/>
        </p:blipFill>
        <p:spPr>
          <a:xfrm>
            <a:off x="10164418" y="4402874"/>
            <a:ext cx="1861768" cy="167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0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>
            <a:extLst>
              <a:ext uri="{FF2B5EF4-FFF2-40B4-BE49-F238E27FC236}">
                <a16:creationId xmlns:a16="http://schemas.microsoft.com/office/drawing/2014/main" id="{6CA161F9-668E-48F1-B98A-39DC2237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565" y="925829"/>
            <a:ext cx="3124557" cy="533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65B6DF-1D99-4D4F-99C6-3C7B1C767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1425" y="1161868"/>
            <a:ext cx="22904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l"/>
                <a:tab pos="3944938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1609725" algn="l"/>
                <a:tab pos="3944938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1609725" algn="l"/>
                <a:tab pos="3944938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1609725" algn="l"/>
                <a:tab pos="3944938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1609725" algn="l"/>
                <a:tab pos="3944938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609725" algn="l"/>
                <a:tab pos="3944938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609725" algn="l"/>
                <a:tab pos="3944938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609725" algn="l"/>
                <a:tab pos="3944938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609725" algn="l"/>
                <a:tab pos="3944938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AU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Larson           Shelley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A3D89E-B628-4C3D-8B58-F0A3D367F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041" y="1158783"/>
            <a:ext cx="3540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AU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27531C-2D2D-41BF-A575-7AC1910BAAFA}"/>
              </a:ext>
            </a:extLst>
          </p:cNvPr>
          <p:cNvSpPr/>
          <p:nvPr/>
        </p:nvSpPr>
        <p:spPr>
          <a:xfrm>
            <a:off x="2013565" y="5564550"/>
            <a:ext cx="3081135" cy="633415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9CE57F-CC43-47C3-93D1-B086DA7C0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338" y="1158081"/>
            <a:ext cx="30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AU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D530353-2D31-400F-ABF9-53CCDD75128A}"/>
              </a:ext>
            </a:extLst>
          </p:cNvPr>
          <p:cNvSpPr/>
          <p:nvPr/>
        </p:nvSpPr>
        <p:spPr>
          <a:xfrm>
            <a:off x="2018921" y="970799"/>
            <a:ext cx="3124557" cy="684000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886E25-A443-4C93-91D2-9C7898897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1231" y="1106147"/>
            <a:ext cx="5937355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AU" altLang="en-US" sz="3200" dirty="0">
                <a:latin typeface="+mn-lt"/>
                <a:cs typeface="Arial" panose="020B0604020202020204" pitchFamily="34" charset="0"/>
              </a:rPr>
              <a:t>FLEX replaces DP on offence</a:t>
            </a:r>
          </a:p>
          <a:p>
            <a:pPr eaLnBrk="1" hangingPunct="1"/>
            <a:r>
              <a:rPr lang="en-AU" altLang="en-US" sz="3200" dirty="0">
                <a:latin typeface="+mn-lt"/>
                <a:cs typeface="Arial" panose="020B0604020202020204" pitchFamily="34" charset="0"/>
              </a:rPr>
              <a:t>(LARSON bats for WILSON) </a:t>
            </a:r>
            <a:br>
              <a:rPr lang="en-AU" altLang="en-US" sz="3200" dirty="0">
                <a:latin typeface="+mn-lt"/>
                <a:cs typeface="Arial" panose="020B0604020202020204" pitchFamily="34" charset="0"/>
              </a:rPr>
            </a:br>
            <a:endParaRPr lang="en-AU" altLang="en-US" sz="2000" dirty="0">
              <a:latin typeface="+mn-lt"/>
              <a:cs typeface="Arial" panose="020B0604020202020204" pitchFamily="34" charset="0"/>
            </a:endParaRPr>
          </a:p>
          <a:p>
            <a:pPr eaLnBrk="1" hangingPunct="1"/>
            <a:endParaRPr lang="en-AU" altLang="en-US" sz="1000" dirty="0">
              <a:latin typeface="+mn-lt"/>
              <a:cs typeface="Arial" panose="020B0604020202020204" pitchFamily="34" charset="0"/>
            </a:endParaRPr>
          </a:p>
          <a:p>
            <a:pPr eaLnBrk="1" hangingPunct="1"/>
            <a:r>
              <a:rPr lang="en-AU" altLang="en-US" sz="3200" dirty="0">
                <a:latin typeface="+mn-lt"/>
                <a:cs typeface="Arial" panose="020B0604020202020204" pitchFamily="34" charset="0"/>
              </a:rPr>
              <a:t>The FLEX (or their substitute) can ONLY bat in this position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112522" y="5620906"/>
            <a:ext cx="214312" cy="111442"/>
          </a:xfrm>
          <a:prstGeom prst="line">
            <a:avLst/>
          </a:prstGeom>
          <a:ln w="381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12522" y="1050426"/>
            <a:ext cx="214312" cy="111442"/>
          </a:xfrm>
          <a:prstGeom prst="line">
            <a:avLst/>
          </a:prstGeom>
          <a:ln w="381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243337" y="3814581"/>
            <a:ext cx="67252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NOTE: </a:t>
            </a:r>
            <a:r>
              <a:rPr lang="en-AU" sz="2400" dirty="0"/>
              <a:t>Any Batting Extensions for LARSON will now appear on the line below WILSON in the scorebook.   Fielding data (PO, A, E) will now appear adjacent to Larson in the 3</a:t>
            </a:r>
            <a:r>
              <a:rPr lang="en-AU" sz="2400" baseline="30000" dirty="0"/>
              <a:t>rd</a:t>
            </a:r>
            <a:r>
              <a:rPr lang="en-AU" sz="2400" dirty="0"/>
              <a:t> Batters position</a:t>
            </a:r>
          </a:p>
          <a:p>
            <a:endParaRPr lang="en-AU" sz="2400" dirty="0"/>
          </a:p>
          <a:p>
            <a:r>
              <a:rPr lang="en-AU" sz="2400" dirty="0"/>
              <a:t>The number of players has reduced from 10 to 9.</a:t>
            </a:r>
          </a:p>
        </p:txBody>
      </p:sp>
      <p:sp>
        <p:nvSpPr>
          <p:cNvPr id="4" name="Bent Arrow 3"/>
          <p:cNvSpPr/>
          <p:nvPr/>
        </p:nvSpPr>
        <p:spPr>
          <a:xfrm flipH="1">
            <a:off x="5243338" y="1143091"/>
            <a:ext cx="649356" cy="77071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F9DF74-5264-45C2-B07C-5B027FD6B0F6}"/>
              </a:ext>
            </a:extLst>
          </p:cNvPr>
          <p:cNvSpPr txBox="1"/>
          <p:nvPr/>
        </p:nvSpPr>
        <p:spPr>
          <a:xfrm>
            <a:off x="2013565" y="117125"/>
            <a:ext cx="69581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200" b="1" kern="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Batting change:  Flex batting    #8 is off</a:t>
            </a:r>
          </a:p>
        </p:txBody>
      </p:sp>
    </p:spTree>
    <p:extLst>
      <p:ext uri="{BB962C8B-B14F-4D97-AF65-F5344CB8AC3E}">
        <p14:creationId xmlns:p14="http://schemas.microsoft.com/office/powerpoint/2010/main" val="179503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1" grpId="0"/>
      <p:bldP spid="12" grpId="0" animBg="1"/>
      <p:bldP spid="24" grpId="0"/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A2F92D4C-20E5-4DF6-808E-8BDEAC0FB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825" y="1168248"/>
            <a:ext cx="2893669" cy="508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>
            <a:extLst>
              <a:ext uri="{FF2B5EF4-FFF2-40B4-BE49-F238E27FC236}">
                <a16:creationId xmlns:a16="http://schemas.microsoft.com/office/drawing/2014/main" id="{6CA161F9-668E-48F1-B98A-39DC2237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57" y="1158222"/>
            <a:ext cx="2982501" cy="508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65B6DF-1D99-4D4F-99C6-3C7B1C767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014" y="1359757"/>
            <a:ext cx="21758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l"/>
                <a:tab pos="3944938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1609725" algn="l"/>
                <a:tab pos="3944938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1609725" algn="l"/>
                <a:tab pos="3944938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1609725" algn="l"/>
                <a:tab pos="3944938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1609725" algn="l"/>
                <a:tab pos="3944938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609725" algn="l"/>
                <a:tab pos="3944938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609725" algn="l"/>
                <a:tab pos="3944938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609725" algn="l"/>
                <a:tab pos="3944938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609725" algn="l"/>
                <a:tab pos="3944938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A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Larson                Shelley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A3D89E-B628-4C3D-8B58-F0A3D367F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12" y="1369542"/>
            <a:ext cx="3540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A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27531C-2D2D-41BF-A575-7AC1910BAAFA}"/>
              </a:ext>
            </a:extLst>
          </p:cNvPr>
          <p:cNvSpPr/>
          <p:nvPr/>
        </p:nvSpPr>
        <p:spPr>
          <a:xfrm>
            <a:off x="2283938" y="5587529"/>
            <a:ext cx="2929019" cy="643431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9CE57F-CC43-47C3-93D1-B086DA7C0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3200" y="1375974"/>
            <a:ext cx="3000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A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D530353-2D31-400F-ABF9-53CCDD75128A}"/>
              </a:ext>
            </a:extLst>
          </p:cNvPr>
          <p:cNvSpPr/>
          <p:nvPr/>
        </p:nvSpPr>
        <p:spPr>
          <a:xfrm>
            <a:off x="2268546" y="1087877"/>
            <a:ext cx="2929019" cy="756000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40EE53B-5D9E-4F13-A8A2-4DEA5B0C7DB7}"/>
              </a:ext>
            </a:extLst>
          </p:cNvPr>
          <p:cNvCxnSpPr>
            <a:cxnSpLocks/>
          </p:cNvCxnSpPr>
          <p:nvPr/>
        </p:nvCxnSpPr>
        <p:spPr>
          <a:xfrm>
            <a:off x="7230632" y="2543577"/>
            <a:ext cx="2143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C6F4AC9-CCF3-4115-9413-610799EE5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0807" y="2558567"/>
            <a:ext cx="300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A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2C2844F-A6FC-49D9-9BE8-FD8B2202E0E1}"/>
              </a:ext>
            </a:extLst>
          </p:cNvPr>
          <p:cNvSpPr/>
          <p:nvPr/>
        </p:nvSpPr>
        <p:spPr>
          <a:xfrm>
            <a:off x="6747218" y="2461660"/>
            <a:ext cx="2893669" cy="474056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FEB92C2-2EAF-489F-B2A1-CC5E72946394}"/>
              </a:ext>
            </a:extLst>
          </p:cNvPr>
          <p:cNvSpPr/>
          <p:nvPr/>
        </p:nvSpPr>
        <p:spPr>
          <a:xfrm>
            <a:off x="6747219" y="5686155"/>
            <a:ext cx="2858734" cy="544805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886E25-A443-4C93-91D2-9C7898897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32" y="2056013"/>
            <a:ext cx="1787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AU" altLang="en-US" sz="2400" dirty="0">
                <a:latin typeface="+mn-lt"/>
                <a:cs typeface="Arial" panose="020B0604020202020204" pitchFamily="34" charset="0"/>
              </a:rPr>
              <a:t>FLEX replaces DP on offence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C46187-9FAD-405B-B0D6-EB4BB7013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0068" y="1225016"/>
            <a:ext cx="22268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AU" altLang="en-US" sz="2400" dirty="0">
                <a:latin typeface="+mn-lt"/>
                <a:cs typeface="Arial" panose="020B0604020202020204" pitchFamily="34" charset="0"/>
              </a:rPr>
              <a:t>DP replaces FLEX on defence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7234265" y="5786849"/>
            <a:ext cx="214312" cy="101311"/>
          </a:xfrm>
          <a:prstGeom prst="line">
            <a:avLst/>
          </a:prstGeom>
          <a:ln w="381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13917" y="5628701"/>
            <a:ext cx="214312" cy="111442"/>
          </a:xfrm>
          <a:prstGeom prst="line">
            <a:avLst/>
          </a:prstGeom>
          <a:ln w="381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03915" y="1267632"/>
            <a:ext cx="214312" cy="111442"/>
          </a:xfrm>
          <a:prstGeom prst="line">
            <a:avLst/>
          </a:prstGeom>
          <a:ln w="381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C6F4AC9-CCF3-4115-9413-610799EE5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093" y="2544799"/>
            <a:ext cx="5910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A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T1/1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6F4AC9-CCF3-4115-9413-610799EE5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678" y="5686155"/>
            <a:ext cx="5910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A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T1/1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50070" y="2467797"/>
            <a:ext cx="2226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WILSON fields - as new Pitcher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50068" y="4579267"/>
            <a:ext cx="2226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Players reduced from 10 to 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F9DF74-5264-45C2-B07C-5B027FD6B0F6}"/>
              </a:ext>
            </a:extLst>
          </p:cNvPr>
          <p:cNvSpPr txBox="1"/>
          <p:nvPr/>
        </p:nvSpPr>
        <p:spPr>
          <a:xfrm>
            <a:off x="6747219" y="122989"/>
            <a:ext cx="45647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200" b="1" kern="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Fielding change:  #2 is off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F9DF74-5264-45C2-B07C-5B027FD6B0F6}"/>
              </a:ext>
            </a:extLst>
          </p:cNvPr>
          <p:cNvSpPr txBox="1"/>
          <p:nvPr/>
        </p:nvSpPr>
        <p:spPr>
          <a:xfrm>
            <a:off x="1913168" y="215321"/>
            <a:ext cx="32997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000" b="1" kern="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Batting change: #8 off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2931" y="3718297"/>
            <a:ext cx="1870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Players reduced from 10 to 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F9DF74-5264-45C2-B07C-5B027FD6B0F6}"/>
              </a:ext>
            </a:extLst>
          </p:cNvPr>
          <p:cNvSpPr txBox="1"/>
          <p:nvPr/>
        </p:nvSpPr>
        <p:spPr>
          <a:xfrm>
            <a:off x="2616889" y="6276823"/>
            <a:ext cx="76922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200" b="1" kern="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Player can re-enter in both scenarios</a:t>
            </a:r>
          </a:p>
        </p:txBody>
      </p:sp>
    </p:spTree>
    <p:extLst>
      <p:ext uri="{BB962C8B-B14F-4D97-AF65-F5344CB8AC3E}">
        <p14:creationId xmlns:p14="http://schemas.microsoft.com/office/powerpoint/2010/main" val="143304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3" grpId="0" animBg="1"/>
      <p:bldP spid="25" grpId="0"/>
      <p:bldP spid="22" grpId="0"/>
      <p:bldP spid="26" grpId="0"/>
      <p:bldP spid="4" grpId="0"/>
      <p:bldP spid="7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1CE0B4BA-DB5C-0B4B-89DB-DD0F7D9E67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6"/>
          <a:stretch/>
        </p:blipFill>
        <p:spPr>
          <a:xfrm>
            <a:off x="10703993" y="4925204"/>
            <a:ext cx="1470865" cy="12225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930EE1-197C-4829-86CF-6F419452C9CC}"/>
              </a:ext>
            </a:extLst>
          </p:cNvPr>
          <p:cNvSpPr txBox="1"/>
          <p:nvPr/>
        </p:nvSpPr>
        <p:spPr>
          <a:xfrm>
            <a:off x="1485782" y="1248700"/>
            <a:ext cx="10706218" cy="5053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8163" lvl="1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990600" algn="l"/>
              </a:tabLst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 DP is going to be used, they must be listed on the line-up from the start of the game = 10 Players</a:t>
            </a:r>
            <a:endParaRPr lang="en-A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8163" lvl="1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990600" algn="l"/>
              </a:tabLst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the DP and Flex are starting players, they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eligible for re-entry</a:t>
            </a:r>
            <a:endParaRPr lang="en-A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8163" lvl="1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990600" algn="l"/>
              </a:tabLst>
            </a:pPr>
            <a:r>
              <a:rPr lang="en-AU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nine (9) players may bat</a:t>
            </a:r>
          </a:p>
          <a:p>
            <a:pPr marL="538163" lvl="1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990600" algn="l"/>
              </a:tabLst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DP can field for any of the 8 players or for the Flex but can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NEVER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field only.</a:t>
            </a:r>
            <a:endParaRPr lang="en-A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8163" lvl="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player for whom the DP is fielding becomes the Offensive player only. OPO.</a:t>
            </a:r>
            <a:endParaRPr lang="en-A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8163" lvl="1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990600" algn="l"/>
              </a:tabLst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Flex can only bat in the DP’s batting position but can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NEVER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bat only</a:t>
            </a:r>
            <a:endParaRPr lang="en-A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8163" lvl="1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990600" algn="l"/>
              </a:tabLst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DP and Flex can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NEVER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bat at the same time but can field at the same time.</a:t>
            </a:r>
            <a:endParaRPr lang="en-A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8163" lvl="1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990600" algn="l"/>
              </a:tabLst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FLEX in not playing DEFENCE, they are considered to have left the game = 9 players.</a:t>
            </a:r>
            <a:endParaRPr lang="en-A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8163" lvl="1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990600" algn="l"/>
              </a:tabLst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DP is not playing OFFENCE, they are considered to have left the game = 9 players.</a:t>
            </a:r>
            <a:endParaRPr lang="en-A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8163" lvl="1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990600" algn="l"/>
              </a:tabLst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the </a:t>
            </a:r>
            <a:r>
              <a:rPr lang="en-AU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 or FLEX re-enters into a place other than the DP position 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coach &amp; the player </a:t>
            </a:r>
            <a:b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ejected (illegal re-entry).</a:t>
            </a:r>
            <a:endParaRPr lang="en-A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9FDD329-DDA4-4078-A366-8B1662E03F6E}"/>
              </a:ext>
            </a:extLst>
          </p:cNvPr>
          <p:cNvSpPr txBox="1">
            <a:spLocks/>
          </p:cNvSpPr>
          <p:nvPr/>
        </p:nvSpPr>
        <p:spPr>
          <a:xfrm>
            <a:off x="2279375" y="139838"/>
            <a:ext cx="8070574" cy="1463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DP and FLEX Golden Rules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7A8FBD-5E07-5B43-96B0-A8FC4FCF7A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r="7736" b="36572"/>
          <a:stretch/>
        </p:blipFill>
        <p:spPr>
          <a:xfrm>
            <a:off x="17142" y="4879894"/>
            <a:ext cx="1652845" cy="131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1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8877" y="1603513"/>
            <a:ext cx="5670636" cy="1449942"/>
          </a:xfrm>
        </p:spPr>
        <p:txBody>
          <a:bodyPr/>
          <a:lstStyle/>
          <a:p>
            <a:r>
              <a:rPr lang="en-AU" dirty="0"/>
              <a:t>With two-out, loaded bases, Batter B4 hits a Home run, over the fence.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79375" y="139838"/>
            <a:ext cx="8070574" cy="1463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Two-out, loaded bases …….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60765" y="153090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OPR 5.9g</a:t>
            </a:r>
          </a:p>
          <a:p>
            <a:r>
              <a:rPr lang="en-AU" dirty="0">
                <a:solidFill>
                  <a:schemeClr val="bg1"/>
                </a:solidFill>
              </a:rPr>
              <a:t>        5.10.5d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" t="14974" r="81683" b="63351"/>
          <a:stretch/>
        </p:blipFill>
        <p:spPr bwMode="auto">
          <a:xfrm>
            <a:off x="103371" y="4647809"/>
            <a:ext cx="2012103" cy="144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F4465E01-9F6B-4E74-9727-838B76BE5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714" y="1205315"/>
            <a:ext cx="2377375" cy="43551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BAC18B-AC17-4469-8282-C14461820BB2}"/>
              </a:ext>
            </a:extLst>
          </p:cNvPr>
          <p:cNvSpPr txBox="1"/>
          <p:nvPr/>
        </p:nvSpPr>
        <p:spPr>
          <a:xfrm>
            <a:off x="2062466" y="5764370"/>
            <a:ext cx="9678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Runner passing a runner Technical Bulletin https://www.softball.org.au/technical-bulletins-/</a:t>
            </a:r>
          </a:p>
        </p:txBody>
      </p:sp>
    </p:spTree>
    <p:extLst>
      <p:ext uri="{BB962C8B-B14F-4D97-AF65-F5344CB8AC3E}">
        <p14:creationId xmlns:p14="http://schemas.microsoft.com/office/powerpoint/2010/main" val="398695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171" y="1921566"/>
            <a:ext cx="8070574" cy="2795998"/>
          </a:xfrm>
        </p:spPr>
        <p:txBody>
          <a:bodyPr>
            <a:normAutofit fontScale="85000" lnSpcReduction="20000"/>
          </a:bodyPr>
          <a:lstStyle/>
          <a:p>
            <a:r>
              <a:rPr lang="en-AU" dirty="0"/>
              <a:t>With two-out, loaded bases,     	                                             Batter B4 hits a Home run, over the fence.</a:t>
            </a:r>
            <a:br>
              <a:rPr lang="en-AU" dirty="0"/>
            </a:br>
            <a:endParaRPr lang="en-AU" sz="2200" dirty="0"/>
          </a:p>
          <a:p>
            <a:r>
              <a:rPr lang="en-AU" dirty="0"/>
              <a:t>B2 has missed 3rd base when running home.</a:t>
            </a:r>
            <a:br>
              <a:rPr lang="en-AU" dirty="0"/>
            </a:br>
            <a:endParaRPr lang="en-AU" sz="2200" dirty="0"/>
          </a:p>
          <a:p>
            <a:r>
              <a:rPr lang="en-AU" dirty="0"/>
              <a:t>The defensive team throw the ball to 3</a:t>
            </a:r>
            <a:r>
              <a:rPr lang="en-AU" baseline="30000" dirty="0"/>
              <a:t>rd</a:t>
            </a:r>
            <a:r>
              <a:rPr lang="en-AU" dirty="0"/>
              <a:t> base  and Appeal, and the Out is awarded.</a:t>
            </a:r>
            <a:br>
              <a:rPr lang="en-AU" dirty="0"/>
            </a:br>
            <a:endParaRPr lang="en-AU" sz="2400" dirty="0"/>
          </a:p>
          <a:p>
            <a:r>
              <a:rPr lang="en-AU" dirty="0"/>
              <a:t>What runs score?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79375" y="139838"/>
            <a:ext cx="8070574" cy="1463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Two-out, loaded bases …….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60765" y="153090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OPR 5.9g</a:t>
            </a:r>
          </a:p>
          <a:p>
            <a:r>
              <a:rPr lang="en-AU" dirty="0">
                <a:solidFill>
                  <a:schemeClr val="bg1"/>
                </a:solidFill>
              </a:rPr>
              <a:t>        5.10.5d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61987F-3033-4B7A-A567-BA60D71A6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2275" y="1178280"/>
            <a:ext cx="955144" cy="4994611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0B78645-5D93-4D48-9EBA-546700B037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2" r="7291"/>
          <a:stretch/>
        </p:blipFill>
        <p:spPr bwMode="auto">
          <a:xfrm>
            <a:off x="188361" y="4551333"/>
            <a:ext cx="1598810" cy="152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53270" y="5711579"/>
            <a:ext cx="622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939DBA-E0A5-4B4B-B3CB-DBC257B01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3512" y="1171040"/>
            <a:ext cx="826320" cy="507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1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357" y="1696277"/>
            <a:ext cx="9365974" cy="3898935"/>
          </a:xfrm>
        </p:spPr>
        <p:txBody>
          <a:bodyPr/>
          <a:lstStyle/>
          <a:p>
            <a:r>
              <a:rPr lang="en-AU" dirty="0"/>
              <a:t>If, in the opinion of the umpire, the fielder </a:t>
            </a:r>
            <a:r>
              <a:rPr lang="en-AU" b="1" dirty="0"/>
              <a:t>intentionally </a:t>
            </a:r>
            <a:r>
              <a:rPr lang="en-AU" dirty="0"/>
              <a:t>carries the ball across the dead ball line following a catch, any base runners will be awarded two bases. </a:t>
            </a:r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Show this advance as </a:t>
            </a:r>
            <a:r>
              <a:rPr lang="en-AU" b="1" dirty="0"/>
              <a:t>IDB </a:t>
            </a:r>
            <a:r>
              <a:rPr lang="en-AU" dirty="0"/>
              <a:t>with an arc drawn in </a:t>
            </a:r>
            <a:r>
              <a:rPr lang="en-AU" b="1" dirty="0">
                <a:solidFill>
                  <a:srgbClr val="FF0000"/>
                </a:solidFill>
              </a:rPr>
              <a:t>red</a:t>
            </a:r>
            <a:r>
              <a:rPr lang="en-AU" dirty="0"/>
              <a:t>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67339" y="139838"/>
            <a:ext cx="10124661" cy="867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Intentional dead ball - IDB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34750" y="5942087"/>
            <a:ext cx="1921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Scoring Level 3 2.6</a:t>
            </a:r>
          </a:p>
          <a:p>
            <a:endParaRPr lang="en-A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530" y="3233255"/>
            <a:ext cx="1178087" cy="235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Becoming an Umpire - Softball ACT">
            <a:extLst>
              <a:ext uri="{FF2B5EF4-FFF2-40B4-BE49-F238E27FC236}">
                <a16:creationId xmlns:a16="http://schemas.microsoft.com/office/drawing/2014/main" id="{6F818BE5-B790-FA4C-AA97-2D66B9382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85" y="4041912"/>
            <a:ext cx="1937454" cy="206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77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5565" y="1550503"/>
            <a:ext cx="8600644" cy="4391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/>
              <a:t>Getting out;</a:t>
            </a:r>
            <a:br>
              <a:rPr lang="en-AU" dirty="0"/>
            </a:br>
            <a:r>
              <a:rPr lang="en-AU" sz="2400" dirty="0"/>
              <a:t> </a:t>
            </a:r>
            <a:r>
              <a:rPr lang="en-AU" dirty="0"/>
              <a:t> </a:t>
            </a:r>
          </a:p>
          <a:p>
            <a:r>
              <a:rPr lang="en-AU" dirty="0"/>
              <a:t>An offensive player who impedes, hinders or confuses a defensive player attempting to execute a play</a:t>
            </a:r>
          </a:p>
          <a:p>
            <a:endParaRPr lang="en-AU" dirty="0"/>
          </a:p>
          <a:p>
            <a:r>
              <a:rPr lang="en-AU" dirty="0"/>
              <a:t>A batter-runner who steps back towards home plate to avoid </a:t>
            </a:r>
          </a:p>
          <a:p>
            <a:pPr marL="0" indent="0">
              <a:buNone/>
            </a:pPr>
            <a:r>
              <a:rPr lang="en-AU" dirty="0"/>
              <a:t>   a tag (</a:t>
            </a:r>
            <a:r>
              <a:rPr lang="en-AU" dirty="0" err="1"/>
              <a:t>eg</a:t>
            </a:r>
            <a:r>
              <a:rPr lang="en-AU" dirty="0"/>
              <a:t> by first base, INT3 )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A runner is out when they are struck with an untouched, fair-batted ball in fair territory while off-base and a fielder had an opportunity to make an out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44319" y="139838"/>
            <a:ext cx="10124661" cy="867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Interference -  INT*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34750" y="5942087"/>
            <a:ext cx="20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Scoring Level 2 – 4.6</a:t>
            </a:r>
          </a:p>
          <a:p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9956179" y="153090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OPR 5.1.30</a:t>
            </a:r>
          </a:p>
          <a:p>
            <a:r>
              <a:rPr lang="en-AU" dirty="0">
                <a:solidFill>
                  <a:schemeClr val="bg1"/>
                </a:solidFill>
              </a:rPr>
              <a:t>        5.5.1d, 5.10.3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95"/>
          <a:stretch/>
        </p:blipFill>
        <p:spPr bwMode="auto">
          <a:xfrm>
            <a:off x="10376435" y="3856188"/>
            <a:ext cx="1568565" cy="133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08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7795" y="1481121"/>
            <a:ext cx="75301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Welcome and Acknowledgements</a:t>
            </a:r>
          </a:p>
          <a:p>
            <a:endParaRPr lang="en-US" sz="2800" dirty="0"/>
          </a:p>
          <a:p>
            <a:r>
              <a:rPr lang="en-US" sz="2800" dirty="0"/>
              <a:t>Your Hosts and Support Staff</a:t>
            </a:r>
          </a:p>
          <a:p>
            <a:endParaRPr lang="en-US" sz="2800" dirty="0"/>
          </a:p>
          <a:p>
            <a:r>
              <a:rPr lang="en-US" sz="2800" dirty="0"/>
              <a:t>Online Protocols during sessions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responding- Chat</a:t>
            </a:r>
          </a:p>
          <a:p>
            <a:endParaRPr lang="en-US" sz="2800" dirty="0"/>
          </a:p>
          <a:p>
            <a:r>
              <a:rPr lang="en-US" sz="2800" dirty="0"/>
              <a:t>Questions topics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 previously collated from an online form</a:t>
            </a: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E76772CB-B6B6-4640-9AA1-A7D1FB1A32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6"/>
          <a:stretch/>
        </p:blipFill>
        <p:spPr>
          <a:xfrm>
            <a:off x="10529605" y="4888919"/>
            <a:ext cx="1470865" cy="122250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68557" y="192847"/>
            <a:ext cx="2849217" cy="5731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b="1" dirty="0">
                <a:solidFill>
                  <a:schemeClr val="bg1"/>
                </a:solidFill>
              </a:rPr>
              <a:t>AGENDA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53" y="1236804"/>
            <a:ext cx="3006059" cy="3006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6" b="33636"/>
          <a:stretch/>
        </p:blipFill>
        <p:spPr>
          <a:xfrm>
            <a:off x="0" y="4813220"/>
            <a:ext cx="2010654" cy="137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96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319" y="1855303"/>
            <a:ext cx="9365974" cy="3474207"/>
          </a:xfrm>
        </p:spPr>
        <p:txBody>
          <a:bodyPr>
            <a:normAutofit fontScale="77500" lnSpcReduction="20000"/>
          </a:bodyPr>
          <a:lstStyle/>
          <a:p>
            <a:endParaRPr lang="en-AU" dirty="0"/>
          </a:p>
          <a:p>
            <a:r>
              <a:rPr lang="en-AU" sz="3300" dirty="0"/>
              <a:t>When the catcher or defensive player prevents the batter from striking at or hitting a pitched ball; </a:t>
            </a:r>
            <a:br>
              <a:rPr lang="en-AU" sz="3300" dirty="0"/>
            </a:br>
            <a:br>
              <a:rPr lang="en-AU" dirty="0"/>
            </a:br>
            <a:r>
              <a:rPr lang="en-AU" sz="3100" dirty="0"/>
              <a:t>a) they are awarded first base.  </a:t>
            </a:r>
            <a:r>
              <a:rPr lang="en-AU" sz="3100" dirty="0" err="1"/>
              <a:t>Eg</a:t>
            </a:r>
            <a:r>
              <a:rPr lang="en-AU" sz="3100" dirty="0"/>
              <a:t>  Use symbol </a:t>
            </a:r>
            <a:r>
              <a:rPr lang="en-AU" sz="3100" dirty="0">
                <a:solidFill>
                  <a:srgbClr val="FF0000"/>
                </a:solidFill>
              </a:rPr>
              <a:t>OBS2 </a:t>
            </a:r>
            <a:r>
              <a:rPr lang="en-AU" sz="3100" dirty="0"/>
              <a:t>(if Catcher) </a:t>
            </a:r>
          </a:p>
          <a:p>
            <a:r>
              <a:rPr lang="en-AU" sz="3100" dirty="0"/>
              <a:t>OR</a:t>
            </a:r>
            <a:br>
              <a:rPr lang="en-AU" sz="3100" dirty="0">
                <a:solidFill>
                  <a:srgbClr val="FF0000"/>
                </a:solidFill>
              </a:rPr>
            </a:br>
            <a:r>
              <a:rPr lang="en-AU" sz="3100" dirty="0"/>
              <a:t>b) they hit safely and no runners put out, then </a:t>
            </a:r>
            <a:r>
              <a:rPr lang="en-AU" sz="3100" dirty="0">
                <a:solidFill>
                  <a:srgbClr val="00B050"/>
                </a:solidFill>
              </a:rPr>
              <a:t>safe hit</a:t>
            </a:r>
            <a:r>
              <a:rPr lang="en-AU" sz="3100" dirty="0"/>
              <a:t> is recorded and Obstruction is cancelled</a:t>
            </a:r>
          </a:p>
          <a:p>
            <a:r>
              <a:rPr lang="en-AU" sz="3100" dirty="0"/>
              <a:t>OR</a:t>
            </a:r>
          </a:p>
          <a:p>
            <a:r>
              <a:rPr lang="en-AU" sz="3100" dirty="0"/>
              <a:t>c) </a:t>
            </a:r>
            <a:r>
              <a:rPr lang="en-AU" sz="3100" dirty="0" err="1"/>
              <a:t>eg</a:t>
            </a:r>
            <a:r>
              <a:rPr lang="en-AU" sz="3100" dirty="0"/>
              <a:t> </a:t>
            </a:r>
            <a:r>
              <a:rPr lang="en-AU" sz="3100" dirty="0">
                <a:solidFill>
                  <a:srgbClr val="FF0000"/>
                </a:solidFill>
              </a:rPr>
              <a:t>OBS6 </a:t>
            </a:r>
            <a:r>
              <a:rPr lang="en-AU" sz="3100" dirty="0"/>
              <a:t>(if short-stop has affected the advance to 3</a:t>
            </a:r>
            <a:r>
              <a:rPr lang="en-AU" sz="3100" baseline="30000" dirty="0"/>
              <a:t>rd</a:t>
            </a:r>
            <a:r>
              <a:rPr lang="en-AU" sz="3100" dirty="0"/>
              <a:t>)</a:t>
            </a:r>
            <a:br>
              <a:rPr lang="en-AU" dirty="0"/>
            </a:br>
            <a:endParaRPr lang="en-A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44319" y="139838"/>
            <a:ext cx="10124661" cy="867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Obstruction -  OBS*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34750" y="5942087"/>
            <a:ext cx="1921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Scoring Level 3 3.6</a:t>
            </a:r>
          </a:p>
          <a:p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9824825" y="139838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OPR 5.1.32</a:t>
            </a:r>
          </a:p>
          <a:p>
            <a:r>
              <a:rPr lang="en-AU" dirty="0">
                <a:solidFill>
                  <a:schemeClr val="bg1"/>
                </a:solidFill>
              </a:rPr>
              <a:t>        5.5.1d, 5.10.2</a:t>
            </a:r>
          </a:p>
        </p:txBody>
      </p:sp>
      <p:pic>
        <p:nvPicPr>
          <p:cNvPr id="5122" name="Picture 2" descr="Softball NSW Umpires Association, PO Box 274, Sydney (2022)">
            <a:extLst>
              <a:ext uri="{FF2B5EF4-FFF2-40B4-BE49-F238E27FC236}">
                <a16:creationId xmlns:a16="http://schemas.microsoft.com/office/drawing/2014/main" id="{AE55228A-A4E1-1A4E-9F4F-07F8E09234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4" t="9396" r="16829" b="12470"/>
          <a:stretch/>
        </p:blipFill>
        <p:spPr bwMode="auto">
          <a:xfrm>
            <a:off x="172278" y="4320209"/>
            <a:ext cx="1762539" cy="177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4319" y="1391478"/>
            <a:ext cx="292740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/>
              <a:t>Getting on base;</a:t>
            </a:r>
          </a:p>
          <a:p>
            <a:r>
              <a:rPr lang="en-AU" sz="3200" dirty="0"/>
              <a:t> </a:t>
            </a:r>
          </a:p>
          <a:p>
            <a:r>
              <a:rPr lang="en-AU" dirty="0"/>
              <a:t>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76939" y="5791200"/>
            <a:ext cx="4779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i="1" dirty="0"/>
              <a:t>In short: </a:t>
            </a:r>
            <a:r>
              <a:rPr lang="en-AU" b="1" i="1" dirty="0"/>
              <a:t>BIFO</a:t>
            </a:r>
            <a:r>
              <a:rPr lang="en-AU" i="1" dirty="0"/>
              <a:t>- Batters interfere,  fielders obstruct</a:t>
            </a:r>
          </a:p>
        </p:txBody>
      </p:sp>
    </p:spTree>
    <p:extLst>
      <p:ext uri="{BB962C8B-B14F-4D97-AF65-F5344CB8AC3E}">
        <p14:creationId xmlns:p14="http://schemas.microsoft.com/office/powerpoint/2010/main" val="315957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0678" y="1951336"/>
            <a:ext cx="6635190" cy="3411276"/>
          </a:xfrm>
        </p:spPr>
        <p:txBody>
          <a:bodyPr>
            <a:normAutofit/>
          </a:bodyPr>
          <a:lstStyle/>
          <a:p>
            <a:endParaRPr lang="en-AU" sz="4000" dirty="0"/>
          </a:p>
          <a:p>
            <a:pPr marL="0" indent="0" algn="ctr">
              <a:buNone/>
            </a:pPr>
            <a:r>
              <a:rPr lang="en-AU" sz="4000" dirty="0"/>
              <a:t>    Final Questions</a:t>
            </a:r>
          </a:p>
          <a:p>
            <a:pPr marL="0" indent="0">
              <a:buNone/>
            </a:pPr>
            <a:endParaRPr lang="en-AU" sz="4000" dirty="0"/>
          </a:p>
          <a:p>
            <a:pPr marL="0" indent="0" algn="ctr">
              <a:buNone/>
            </a:pPr>
            <a:r>
              <a:rPr lang="en-AU" sz="4000" dirty="0"/>
              <a:t>     Thank you to all participants</a:t>
            </a:r>
          </a:p>
          <a:p>
            <a:pPr marL="0" indent="0">
              <a:buNone/>
            </a:pPr>
            <a:endParaRPr lang="en-AU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67339" y="139838"/>
            <a:ext cx="3127513" cy="867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Q&amp;A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868" y="2254241"/>
            <a:ext cx="2469046" cy="2763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53FAD1-9B40-2A4E-80BD-36BF84CDDE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4" y="4091111"/>
            <a:ext cx="2027572" cy="1701574"/>
          </a:xfrm>
          <a:prstGeom prst="rect">
            <a:avLst/>
          </a:prstGeom>
        </p:spPr>
      </p:pic>
      <p:pic>
        <p:nvPicPr>
          <p:cNvPr id="10" name="Picture 2" descr="https://cdn.revolutionise.com.au/cups/softballaust/files/tp9p9ymcgbokrwtl.png">
            <a:extLst>
              <a:ext uri="{FF2B5EF4-FFF2-40B4-BE49-F238E27FC236}">
                <a16:creationId xmlns:a16="http://schemas.microsoft.com/office/drawing/2014/main" id="{087B5BA2-E568-4A47-88D3-899FDBA38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" r="7759"/>
          <a:stretch/>
        </p:blipFill>
        <p:spPr bwMode="auto">
          <a:xfrm>
            <a:off x="177314" y="2093843"/>
            <a:ext cx="2027572" cy="160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683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578890C-1BD8-224B-9F00-DC814C0981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6" b="22736"/>
          <a:stretch/>
        </p:blipFill>
        <p:spPr>
          <a:xfrm>
            <a:off x="10018432" y="1923923"/>
            <a:ext cx="2010654" cy="1599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5"/>
          <a:stretch/>
        </p:blipFill>
        <p:spPr>
          <a:xfrm>
            <a:off x="522483" y="1913674"/>
            <a:ext cx="868189" cy="1017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2849" y="1488170"/>
            <a:ext cx="8086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Thank you to Leigh Evans and the support staff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E76772CB-B6B6-4640-9AA1-A7D1FB1A32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6"/>
          <a:stretch/>
        </p:blipFill>
        <p:spPr>
          <a:xfrm>
            <a:off x="10412236" y="3077935"/>
            <a:ext cx="1470865" cy="122250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76"/>
          <a:stretch/>
        </p:blipFill>
        <p:spPr bwMode="auto">
          <a:xfrm>
            <a:off x="477513" y="5112330"/>
            <a:ext cx="913159" cy="89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4"/>
          <a:stretch/>
        </p:blipFill>
        <p:spPr bwMode="auto">
          <a:xfrm>
            <a:off x="498155" y="4083661"/>
            <a:ext cx="900074" cy="90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87" y="2315058"/>
            <a:ext cx="2139191" cy="26739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9604" y="5022384"/>
            <a:ext cx="8222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chemeClr val="accent1">
                    <a:lumMod val="50000"/>
                  </a:schemeClr>
                </a:solidFill>
              </a:rPr>
              <a:t>Watch out for notification of our next online Hot Topic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4"/>
          <a:stretch/>
        </p:blipFill>
        <p:spPr bwMode="auto">
          <a:xfrm>
            <a:off x="504305" y="3057994"/>
            <a:ext cx="893924" cy="90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160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7583" y="1157526"/>
            <a:ext cx="84755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Questions Topics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liaising with umpires and coaches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team scorer, or Official Scorer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changes to the starting lineup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-out, run scores or not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blood-bin rules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appealing – getting the timing correct;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runner missed base on HR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intentional dead ball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interference, obstruction</a:t>
            </a:r>
          </a:p>
          <a:p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i="1" dirty="0">
                <a:solidFill>
                  <a:schemeClr val="bg1"/>
                </a:solidFill>
              </a:rPr>
              <a:t>OPR- references to Official Playing Rules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E76772CB-B6B6-4640-9AA1-A7D1FB1A32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6"/>
          <a:stretch/>
        </p:blipFill>
        <p:spPr>
          <a:xfrm>
            <a:off x="10503101" y="3429000"/>
            <a:ext cx="1470865" cy="122250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133602" y="174870"/>
            <a:ext cx="2478157" cy="6287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chemeClr val="bg1"/>
                </a:solidFill>
              </a:rPr>
              <a:t>AGENDA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5AF390-BE04-374B-A259-1D40F53C4E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6" b="22736"/>
          <a:stretch/>
        </p:blipFill>
        <p:spPr>
          <a:xfrm>
            <a:off x="10164417" y="1948691"/>
            <a:ext cx="2010654" cy="159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57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0" b="23779"/>
          <a:stretch/>
        </p:blipFill>
        <p:spPr>
          <a:xfrm>
            <a:off x="9732438" y="1298712"/>
            <a:ext cx="2247528" cy="1696279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60105" y="139838"/>
            <a:ext cx="5340624" cy="6170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chemeClr val="bg1"/>
                </a:solidFill>
              </a:rPr>
              <a:t>Liaising with others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4574" y="1219200"/>
            <a:ext cx="871245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Team Scorer			- coach and team</a:t>
            </a:r>
          </a:p>
          <a:p>
            <a:r>
              <a:rPr lang="en-AU" sz="2800" dirty="0"/>
              <a:t>				- umpire</a:t>
            </a:r>
          </a:p>
          <a:p>
            <a:endParaRPr lang="en-AU" sz="2800" dirty="0"/>
          </a:p>
          <a:p>
            <a:r>
              <a:rPr lang="en-AU" sz="2800" dirty="0"/>
              <a:t>State Championships 	- team coach</a:t>
            </a:r>
          </a:p>
          <a:p>
            <a:r>
              <a:rPr lang="en-AU" sz="2800" dirty="0"/>
              <a:t>				- umpire</a:t>
            </a:r>
            <a:br>
              <a:rPr lang="en-AU" sz="2800" dirty="0"/>
            </a:br>
            <a:endParaRPr lang="en-AU" sz="2000" dirty="0"/>
          </a:p>
          <a:p>
            <a:r>
              <a:rPr lang="en-AU" sz="2800" dirty="0"/>
              <a:t>State Scorer at Nationals	- changes from official scorer</a:t>
            </a:r>
          </a:p>
          <a:p>
            <a:endParaRPr lang="en-AU" sz="2800" dirty="0"/>
          </a:p>
          <a:p>
            <a:r>
              <a:rPr lang="en-AU" sz="2800" dirty="0"/>
              <a:t>Official at Nationals 	- plate umpire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4574" y="5468034"/>
            <a:ext cx="795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/>
              <a:t>OPR 3.7.1d    The official scorer will not make a scoring decision that is inconsistent or in conflict with the OPR or an Umpire’s decision.</a:t>
            </a:r>
          </a:p>
        </p:txBody>
      </p:sp>
    </p:spTree>
    <p:extLst>
      <p:ext uri="{BB962C8B-B14F-4D97-AF65-F5344CB8AC3E}">
        <p14:creationId xmlns:p14="http://schemas.microsoft.com/office/powerpoint/2010/main" val="361598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20348" y="113334"/>
            <a:ext cx="5340624" cy="6552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chemeClr val="bg1"/>
                </a:solidFill>
              </a:rPr>
              <a:t>Official Scoring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89043" y="1444486"/>
            <a:ext cx="1040295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State championships </a:t>
            </a:r>
          </a:p>
          <a:p>
            <a:pPr marL="285750" indent="-285750">
              <a:buFont typeface="Arial" charset="0"/>
              <a:buChar char="•"/>
            </a:pPr>
            <a:r>
              <a:rPr lang="en-AU" sz="2000" dirty="0"/>
              <a:t>usually selected by the State Director of Scoring or the State Tournament Chief Statistician (TCS)</a:t>
            </a:r>
          </a:p>
          <a:p>
            <a:pPr marL="285750" indent="-285750">
              <a:buFont typeface="Arial" charset="0"/>
              <a:buChar char="•"/>
            </a:pPr>
            <a:r>
              <a:rPr lang="en-AU" sz="2000" dirty="0"/>
              <a:t>usually familiar with some other members of the scoring team</a:t>
            </a:r>
          </a:p>
          <a:p>
            <a:pPr marL="285750" indent="-285750">
              <a:buFont typeface="Arial" charset="0"/>
              <a:buChar char="•"/>
            </a:pPr>
            <a:r>
              <a:rPr lang="en-AU" sz="2000" dirty="0"/>
              <a:t>liaise changes and substitutions with the umpire</a:t>
            </a:r>
          </a:p>
          <a:p>
            <a:pPr marL="285750" indent="-285750">
              <a:buFont typeface="Arial" charset="0"/>
              <a:buChar char="•"/>
            </a:pPr>
            <a:r>
              <a:rPr lang="en-AU" sz="2000" dirty="0"/>
              <a:t>manage communication of changes and substitutions to team scorers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sz="3200" dirty="0"/>
              <a:t>National Championships</a:t>
            </a:r>
          </a:p>
          <a:p>
            <a:pPr marL="285750" indent="-285750">
              <a:buFont typeface="Arial" charset="0"/>
              <a:buChar char="•"/>
            </a:pPr>
            <a:r>
              <a:rPr lang="en-AU" sz="2000" dirty="0"/>
              <a:t>usually selected by Softball Australia </a:t>
            </a:r>
          </a:p>
          <a:p>
            <a:pPr marL="285750" indent="-285750">
              <a:buFont typeface="Arial" charset="0"/>
              <a:buChar char="•"/>
            </a:pPr>
            <a:r>
              <a:rPr lang="en-AU" sz="2000" dirty="0"/>
              <a:t>liaise with the TCS and may be familiar with others on the scoring team</a:t>
            </a:r>
          </a:p>
          <a:p>
            <a:pPr marL="285750" indent="-285750">
              <a:buFont typeface="Arial" charset="0"/>
              <a:buChar char="•"/>
            </a:pPr>
            <a:r>
              <a:rPr lang="en-AU" sz="2000" dirty="0"/>
              <a:t>liaise changes and substitutions with the umpire</a:t>
            </a:r>
          </a:p>
          <a:p>
            <a:pPr marL="285750" indent="-285750">
              <a:buFont typeface="Arial" charset="0"/>
              <a:buChar char="•"/>
            </a:pPr>
            <a:r>
              <a:rPr lang="en-AU" sz="2000" dirty="0"/>
              <a:t>manage communication of changes and substitutions to team scorers</a:t>
            </a:r>
          </a:p>
          <a:p>
            <a:pPr marL="285750" indent="-285750">
              <a:buFont typeface="Arial" charset="0"/>
              <a:buChar char="•"/>
            </a:pPr>
            <a:endParaRPr lang="en-A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72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60106" y="139838"/>
            <a:ext cx="7659756" cy="8968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chemeClr val="bg1"/>
                </a:solidFill>
              </a:rPr>
              <a:t>Changes to the starting line-up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8314" y="1210919"/>
            <a:ext cx="878619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Umpire will relay changes from team to the scorer</a:t>
            </a:r>
          </a:p>
          <a:p>
            <a:endParaRPr lang="en-AU" sz="2400" dirty="0"/>
          </a:p>
          <a:p>
            <a:r>
              <a:rPr lang="en-AU" sz="3200" dirty="0"/>
              <a:t>Umpire 	-when permitted?</a:t>
            </a:r>
          </a:p>
          <a:p>
            <a:r>
              <a:rPr lang="en-AU" sz="3200" dirty="0"/>
              <a:t>		-what is permitted?</a:t>
            </a:r>
          </a:p>
          <a:p>
            <a:endParaRPr lang="en-AU" sz="3200" dirty="0"/>
          </a:p>
          <a:p>
            <a:r>
              <a:rPr lang="en-AU" sz="3200" dirty="0"/>
              <a:t>Scorer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2" t="4155" r="14347" b="3672"/>
          <a:stretch/>
        </p:blipFill>
        <p:spPr>
          <a:xfrm rot="11380921">
            <a:off x="8699556" y="2225980"/>
            <a:ext cx="2815009" cy="3408019"/>
          </a:xfrm>
          <a:prstGeom prst="rect">
            <a:avLst/>
          </a:prstGeom>
          <a:effectLst>
            <a:softEdge rad="166539"/>
          </a:effectLst>
        </p:spPr>
      </p:pic>
      <p:sp>
        <p:nvSpPr>
          <p:cNvPr id="8" name="TextBox 7"/>
          <p:cNvSpPr txBox="1"/>
          <p:nvPr/>
        </p:nvSpPr>
        <p:spPr>
          <a:xfrm>
            <a:off x="10310191" y="139838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OPR:3.2.3</a:t>
            </a:r>
          </a:p>
          <a:p>
            <a:r>
              <a:rPr lang="en-AU" dirty="0">
                <a:solidFill>
                  <a:schemeClr val="bg1"/>
                </a:solidFill>
              </a:rPr>
              <a:t>         3.2.5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11" y="3736136"/>
            <a:ext cx="2224403" cy="124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71AF69-59CF-494E-ADDF-6309BBB5BB78}"/>
              </a:ext>
            </a:extLst>
          </p:cNvPr>
          <p:cNvSpPr txBox="1"/>
          <p:nvPr/>
        </p:nvSpPr>
        <p:spPr>
          <a:xfrm>
            <a:off x="2690192" y="5593053"/>
            <a:ext cx="77922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Announcing changes for Coaches, Umpires and Scorers</a:t>
            </a:r>
          </a:p>
          <a:p>
            <a:r>
              <a:rPr lang="en-AU" dirty="0"/>
              <a:t>https://cdn.revolutionise.com.au/cups/softballaust/files/jzw6p3dwklbygufp.pdf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20332EA-5599-E845-9E47-D66705CD80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3" r="6732"/>
          <a:stretch/>
        </p:blipFill>
        <p:spPr bwMode="auto">
          <a:xfrm>
            <a:off x="133177" y="4145790"/>
            <a:ext cx="218454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445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79375" y="139838"/>
            <a:ext cx="765975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en-US" baseline="30000" dirty="0">
                <a:solidFill>
                  <a:schemeClr val="bg1"/>
                </a:solidFill>
              </a:rPr>
              <a:t>rd</a:t>
            </a:r>
            <a:r>
              <a:rPr lang="en-US" dirty="0">
                <a:solidFill>
                  <a:schemeClr val="bg1"/>
                </a:solidFill>
              </a:rPr>
              <a:t>-out, run scores or not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r="5900" b="29271"/>
          <a:stretch/>
        </p:blipFill>
        <p:spPr>
          <a:xfrm>
            <a:off x="9759207" y="1294532"/>
            <a:ext cx="2186320" cy="1659313"/>
          </a:xfrm>
        </p:spPr>
      </p:pic>
      <p:sp>
        <p:nvSpPr>
          <p:cNvPr id="4" name="TextBox 3"/>
          <p:cNvSpPr txBox="1"/>
          <p:nvPr/>
        </p:nvSpPr>
        <p:spPr>
          <a:xfrm>
            <a:off x="1881806" y="1828799"/>
            <a:ext cx="90505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Umpire</a:t>
            </a:r>
          </a:p>
          <a:p>
            <a:endParaRPr lang="en-AU" sz="3200" dirty="0"/>
          </a:p>
          <a:p>
            <a:endParaRPr lang="en-AU" sz="3200" dirty="0"/>
          </a:p>
          <a:p>
            <a:r>
              <a:rPr lang="en-AU" sz="3200" dirty="0"/>
              <a:t>Scorer: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10191" y="139838"/>
            <a:ext cx="124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OPR:5.9</a:t>
            </a:r>
          </a:p>
          <a:p>
            <a:r>
              <a:rPr lang="en-AU" dirty="0">
                <a:solidFill>
                  <a:schemeClr val="bg1"/>
                </a:solidFill>
              </a:rPr>
              <a:t>         5.10.1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79374" y="3877650"/>
            <a:ext cx="92750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Scoring Level 2: 6.2</a:t>
            </a:r>
          </a:p>
          <a:p>
            <a:r>
              <a:rPr lang="en-AU" sz="2400" dirty="0"/>
              <a:t>A run is not scored if the third out of an innings is-</a:t>
            </a:r>
          </a:p>
          <a:p>
            <a:pPr marL="457200" indent="-457200">
              <a:buAutoNum type="arabicParenR"/>
            </a:pPr>
            <a:r>
              <a:rPr lang="en-AU" sz="2400" dirty="0"/>
              <a:t>The batter-runner being put out before legally touching first base</a:t>
            </a:r>
          </a:p>
          <a:p>
            <a:pPr marL="457200" indent="-457200">
              <a:buAutoNum type="arabicParenR"/>
            </a:pPr>
            <a:r>
              <a:rPr lang="en-AU" sz="2400" dirty="0"/>
              <a:t>A runner being forced out (including an appeal play)</a:t>
            </a:r>
          </a:p>
          <a:p>
            <a:pPr marL="457200" indent="-457200">
              <a:buAutoNum type="arabicParenR"/>
            </a:pPr>
            <a:r>
              <a:rPr lang="en-AU" sz="2400" dirty="0"/>
              <a:t>A runner leaving a base before a pitch is released</a:t>
            </a:r>
          </a:p>
          <a:p>
            <a:pPr marL="457200" indent="-457200">
              <a:buAutoNum type="arabicParenR"/>
            </a:pPr>
            <a:r>
              <a:rPr lang="en-AU" sz="2400" dirty="0"/>
              <a:t>A preceding runner being declared out</a:t>
            </a: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71611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60105" y="124258"/>
            <a:ext cx="7659756" cy="8606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en-US" baseline="30000" dirty="0">
                <a:solidFill>
                  <a:schemeClr val="bg1"/>
                </a:solidFill>
              </a:rPr>
              <a:t>rd</a:t>
            </a:r>
            <a:r>
              <a:rPr lang="en-US" dirty="0">
                <a:solidFill>
                  <a:schemeClr val="bg1"/>
                </a:solidFill>
              </a:rPr>
              <a:t>-out, run scores or not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89042" y="1465400"/>
            <a:ext cx="1868557" cy="4154385"/>
            <a:chOff x="5287616" y="1347787"/>
            <a:chExt cx="990600" cy="272415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5291" y="1347787"/>
              <a:ext cx="542925" cy="272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478"/>
            <a:stretch/>
          </p:blipFill>
          <p:spPr bwMode="auto">
            <a:xfrm>
              <a:off x="5287616" y="1347788"/>
              <a:ext cx="447675" cy="272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Oval 5"/>
          <p:cNvSpPr/>
          <p:nvPr/>
        </p:nvSpPr>
        <p:spPr>
          <a:xfrm>
            <a:off x="2478157" y="2146852"/>
            <a:ext cx="1457739" cy="10601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4280452" y="2776330"/>
            <a:ext cx="5290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/>
              <a:t>When could this run score?</a:t>
            </a:r>
          </a:p>
        </p:txBody>
      </p:sp>
      <p:sp>
        <p:nvSpPr>
          <p:cNvPr id="8" name="Bent Arrow 7"/>
          <p:cNvSpPr/>
          <p:nvPr/>
        </p:nvSpPr>
        <p:spPr>
          <a:xfrm flipH="1">
            <a:off x="3935896" y="2392017"/>
            <a:ext cx="2054087" cy="384313"/>
          </a:xfrm>
          <a:prstGeom prst="bentArrow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9509" y="3551583"/>
            <a:ext cx="171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/>
              <a:t>Third out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829878" y="3343379"/>
            <a:ext cx="2279375" cy="50059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280453" y="5329104"/>
            <a:ext cx="7720826" cy="923330"/>
            <a:chOff x="5483193" y="5355608"/>
            <a:chExt cx="6726578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5483193" y="5355608"/>
              <a:ext cx="20372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Scoring Level 2: 6.2</a:t>
              </a:r>
            </a:p>
            <a:p>
              <a:r>
                <a:rPr lang="en-AU" dirty="0"/>
                <a:t>Scoring Level 3:  3.1</a:t>
              </a:r>
            </a:p>
            <a:p>
              <a:endParaRPr lang="en-A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77095" y="5355608"/>
              <a:ext cx="49326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A run can score if the third out of an innings is not a force out, and the run scores before the unforced third out occurs.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52704" y="1173014"/>
            <a:ext cx="1706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/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293085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79375" y="139838"/>
            <a:ext cx="765975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Blood-Bin rules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81807" y="1349610"/>
            <a:ext cx="86801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Umpire</a:t>
            </a:r>
          </a:p>
          <a:p>
            <a:endParaRPr lang="en-AU" sz="3200" dirty="0"/>
          </a:p>
          <a:p>
            <a:endParaRPr lang="en-AU" sz="3200" dirty="0"/>
          </a:p>
          <a:p>
            <a:r>
              <a:rPr lang="en-AU" sz="3200" dirty="0"/>
              <a:t>Scorer</a:t>
            </a:r>
            <a:r>
              <a:rPr lang="en-AU" sz="2400" dirty="0"/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204174" y="196044"/>
            <a:ext cx="1099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OPR 3.2.6</a:t>
            </a:r>
          </a:p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9734750" y="5942087"/>
            <a:ext cx="20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Scoring Level 2 12.6</a:t>
            </a:r>
          </a:p>
          <a:p>
            <a:endParaRPr lang="en-A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648" y="4542097"/>
            <a:ext cx="7702523" cy="164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630081" y="5666586"/>
            <a:ext cx="1331291" cy="92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6281153" y="4591014"/>
            <a:ext cx="364434" cy="3267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1961372" y="3305697"/>
            <a:ext cx="9342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Enter the name of the </a:t>
            </a:r>
            <a:r>
              <a:rPr lang="en-AU" sz="2400" b="1" dirty="0"/>
              <a:t>replacement player </a:t>
            </a:r>
            <a:r>
              <a:rPr lang="en-AU" sz="2400" dirty="0"/>
              <a:t>in </a:t>
            </a:r>
            <a:r>
              <a:rPr lang="en-AU" sz="2400" b="1" dirty="0">
                <a:solidFill>
                  <a:srgbClr val="FF0000"/>
                </a:solidFill>
              </a:rPr>
              <a:t>red</a:t>
            </a:r>
            <a:r>
              <a:rPr lang="en-AU" sz="2400" dirty="0"/>
              <a:t>. Show where they enter the game and where the withdrawn player must return. This is indicated by placing a red </a:t>
            </a:r>
            <a:r>
              <a:rPr lang="en-AU" sz="2400" b="1" dirty="0"/>
              <a:t>* </a:t>
            </a:r>
            <a:r>
              <a:rPr lang="en-AU" sz="2400" dirty="0"/>
              <a:t>above the inning. </a:t>
            </a:r>
          </a:p>
          <a:p>
            <a:endParaRPr lang="en-A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40EC33-C964-A542-8F88-7E190614D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444" y="1255740"/>
            <a:ext cx="2110143" cy="159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21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4148&quot;&gt;&lt;/object&gt;&lt;object type=&quot;2&quot; unique_id=&quot;14149&quot;&gt;&lt;object type=&quot;3&quot; unique_id=&quot;14150&quot;&gt;&lt;property id=&quot;20148&quot; value=&quot;5&quot;/&gt;&lt;property id=&quot;20300&quot; value=&quot;Slide 1 - &amp;quot;Hot Topic&amp;quot;&quot;/&gt;&lt;property id=&quot;20307&quot; value=&quot;256&quot;/&gt;&lt;/object&gt;&lt;object type=&quot;3&quot; unique_id=&quot;14163&quot;&gt;&lt;property id=&quot;20148&quot; value=&quot;5&quot;/&gt;&lt;property id=&quot;20300&quot; value=&quot;Slide 2&quot;/&gt;&lt;property id=&quot;20307&quot; value=&quot;257&quot;/&gt;&lt;/object&gt;&lt;object type=&quot;3&quot; unique_id=&quot;14220&quot;&gt;&lt;property id=&quot;20148&quot; value=&quot;5&quot;/&gt;&lt;property id=&quot;20300&quot; value=&quot;Slide 3&quot;/&gt;&lt;property id=&quot;20307&quot; value=&quot;260&quot;/&gt;&lt;/object&gt;&lt;object type=&quot;3&quot; unique_id=&quot;14221&quot;&gt;&lt;property id=&quot;20148&quot; value=&quot;5&quot;/&gt;&lt;property id=&quot;20300&quot; value=&quot;Slide 4&quot;/&gt;&lt;property id=&quot;20307&quot; value=&quot;259&quot;/&gt;&lt;/object&gt;&lt;object type=&quot;3&quot; unique_id=&quot;14222&quot;&gt;&lt;property id=&quot;20148&quot; value=&quot;5&quot;/&gt;&lt;property id=&quot;20300&quot; value=&quot;Slide 5&quot;/&gt;&lt;property id=&quot;20307&quot; value=&quot;261&quot;/&gt;&lt;/object&gt;&lt;object type=&quot;3&quot; unique_id=&quot;14223&quot;&gt;&lt;property id=&quot;20148&quot; value=&quot;5&quot;/&gt;&lt;property id=&quot;20300&quot; value=&quot;Slide 6&quot;/&gt;&lt;property id=&quot;20307&quot; value=&quot;262&quot;/&gt;&lt;/object&gt;&lt;object type=&quot;3&quot; unique_id=&quot;14224&quot;&gt;&lt;property id=&quot;20148&quot; value=&quot;5&quot;/&gt;&lt;property id=&quot;20300&quot; value=&quot;Slide 7&quot;/&gt;&lt;property id=&quot;20307&quot; value=&quot;263&quot;/&gt;&lt;/object&gt;&lt;object type=&quot;3&quot; unique_id=&quot;14225&quot;&gt;&lt;property id=&quot;20148&quot; value=&quot;5&quot;/&gt;&lt;property id=&quot;20300&quot; value=&quot;Slide 8&quot;/&gt;&lt;property id=&quot;20307&quot; value=&quot;264&quot;/&gt;&lt;/object&gt;&lt;object type=&quot;3&quot; unique_id=&quot;14226&quot;&gt;&lt;property id=&quot;20148&quot; value=&quot;5&quot;/&gt;&lt;property id=&quot;20300&quot; value=&quot;Slide 22&quot;/&gt;&lt;property id=&quot;20307&quot; value=&quot;258&quot;/&gt;&lt;/object&gt;&lt;object type=&quot;3&quot; unique_id=&quot;14315&quot;&gt;&lt;property id=&quot;20148&quot; value=&quot;5&quot;/&gt;&lt;property id=&quot;20300&quot; value=&quot;Slide 9&quot;/&gt;&lt;property id=&quot;20307&quot; value=&quot;265&quot;/&gt;&lt;/object&gt;&lt;object type=&quot;3&quot; unique_id=&quot;14316&quot;&gt;&lt;property id=&quot;20148&quot; value=&quot;5&quot;/&gt;&lt;property id=&quot;20300&quot; value=&quot;Slide 16&quot;/&gt;&lt;property id=&quot;20307&quot; value=&quot;266&quot;/&gt;&lt;/object&gt;&lt;object type=&quot;3&quot; unique_id=&quot;14319&quot;&gt;&lt;property id=&quot;20148&quot; value=&quot;5&quot;/&gt;&lt;property id=&quot;20300&quot; value=&quot;Slide 18&quot;/&gt;&lt;property id=&quot;20307&quot; value=&quot;269&quot;/&gt;&lt;/object&gt;&lt;object type=&quot;3&quot; unique_id=&quot;14480&quot;&gt;&lt;property id=&quot;20148&quot; value=&quot;5&quot;/&gt;&lt;property id=&quot;20300&quot; value=&quot;Slide 10&quot;/&gt;&lt;property id=&quot;20307&quot; value=&quot;270&quot;/&gt;&lt;/object&gt;&lt;object type=&quot;3&quot; unique_id=&quot;14481&quot;&gt;&lt;property id=&quot;20148&quot; value=&quot;5&quot;/&gt;&lt;property id=&quot;20300&quot; value=&quot;Slide 11&quot;/&gt;&lt;property id=&quot;20307&quot; value=&quot;271&quot;/&gt;&lt;/object&gt;&lt;object type=&quot;3&quot; unique_id=&quot;14548&quot;&gt;&lt;property id=&quot;20148&quot; value=&quot;5&quot;/&gt;&lt;property id=&quot;20300&quot; value=&quot;Slide 12&quot;/&gt;&lt;property id=&quot;20307&quot; value=&quot;272&quot;/&gt;&lt;/object&gt;&lt;object type=&quot;3&quot; unique_id=&quot;14549&quot;&gt;&lt;property id=&quot;20148&quot; value=&quot;5&quot;/&gt;&lt;property id=&quot;20300&quot; value=&quot;Slide 21&quot;/&gt;&lt;property id=&quot;20307&quot; value=&quot;273&quot;/&gt;&lt;/object&gt;&lt;object type=&quot;3&quot; unique_id=&quot;14622&quot;&gt;&lt;property id=&quot;20148&quot; value=&quot;5&quot;/&gt;&lt;property id=&quot;20300&quot; value=&quot;Slide 17&quot;/&gt;&lt;property id=&quot;20307&quot; value=&quot;274&quot;/&gt;&lt;/object&gt;&lt;object type=&quot;3&quot; unique_id=&quot;14775&quot;&gt;&lt;property id=&quot;20148&quot; value=&quot;5&quot;/&gt;&lt;property id=&quot;20300&quot; value=&quot;Slide 13&quot;/&gt;&lt;property id=&quot;20307&quot; value=&quot;275&quot;/&gt;&lt;/object&gt;&lt;object type=&quot;3&quot; unique_id=&quot;14776&quot;&gt;&lt;property id=&quot;20148&quot; value=&quot;5&quot;/&gt;&lt;property id=&quot;20300&quot; value=&quot;Slide 14&quot;/&gt;&lt;property id=&quot;20307&quot; value=&quot;276&quot;/&gt;&lt;/object&gt;&lt;object type=&quot;3&quot; unique_id=&quot;14777&quot;&gt;&lt;property id=&quot;20148&quot; value=&quot;5&quot;/&gt;&lt;property id=&quot;20300&quot; value=&quot;Slide 20&quot;/&gt;&lt;property id=&quot;20307&quot; value=&quot;277&quot;/&gt;&lt;/object&gt;&lt;object type=&quot;3&quot; unique_id=&quot;14778&quot;&gt;&lt;property id=&quot;20148&quot; value=&quot;5&quot;/&gt;&lt;property id=&quot;20300&quot; value=&quot;Slide 19&quot;/&gt;&lt;property id=&quot;20307&quot; value=&quot;278&quot;/&gt;&lt;/object&gt;&lt;object type=&quot;3&quot; unique_id=&quot;15032&quot;&gt;&lt;property id=&quot;20148&quot; value=&quot;5&quot;/&gt;&lt;property id=&quot;20300&quot; value=&quot;Slide 15&quot;/&gt;&lt;property id=&quot;20307&quot; value=&quot;27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383374C316B04B976E3C86DEDC1A27" ma:contentTypeVersion="13" ma:contentTypeDescription="Create a new document." ma:contentTypeScope="" ma:versionID="fdcb2fec0af46f5f099aeeebf200efa3">
  <xsd:schema xmlns:xsd="http://www.w3.org/2001/XMLSchema" xmlns:xs="http://www.w3.org/2001/XMLSchema" xmlns:p="http://schemas.microsoft.com/office/2006/metadata/properties" xmlns:ns2="dcadcd69-460c-45a2-8bff-b6966342ef16" xmlns:ns3="b54a6f34-8201-4d48-b611-b4f7adcc9dde" targetNamespace="http://schemas.microsoft.com/office/2006/metadata/properties" ma:root="true" ma:fieldsID="180117e0aae2e5224a56f9099c038296" ns2:_="" ns3:_="">
    <xsd:import namespace="dcadcd69-460c-45a2-8bff-b6966342ef16"/>
    <xsd:import namespace="b54a6f34-8201-4d48-b611-b4f7adcc9d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adcd69-460c-45a2-8bff-b6966342ef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a6f34-8201-4d48-b611-b4f7adcc9dd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C763B1-19DA-4DBD-A9AA-0FDDBB954B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adcd69-460c-45a2-8bff-b6966342ef16"/>
    <ds:schemaRef ds:uri="b54a6f34-8201-4d48-b611-b4f7adcc9d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2B2087-C0A5-42A6-BFC3-34F02E156F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7963A8-5246-4D4E-8F37-8CBE5D33AEEF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b54a6f34-8201-4d48-b611-b4f7adcc9dde"/>
    <ds:schemaRef ds:uri="http://schemas.openxmlformats.org/package/2006/metadata/core-properties"/>
    <ds:schemaRef ds:uri="dcadcd69-460c-45a2-8bff-b6966342ef1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2205</TotalTime>
  <Words>1367</Words>
  <Application>Microsoft Office PowerPoint</Application>
  <PresentationFormat>Widescreen</PresentationFormat>
  <Paragraphs>208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Hot Topic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Changes &amp; Substitutions</dc:title>
  <dc:creator>kyiracox22.kc@gmail.com</dc:creator>
  <cp:lastModifiedBy>Mike Hannelly</cp:lastModifiedBy>
  <cp:revision>79</cp:revision>
  <dcterms:created xsi:type="dcterms:W3CDTF">2020-01-03T02:02:52Z</dcterms:created>
  <dcterms:modified xsi:type="dcterms:W3CDTF">2022-03-30T12:46:18Z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0x01010034383374C316B04B976E3C86DEDC1A27</vt:lpwstr>
  </property>
</Properties>
</file>